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2"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2" d="100"/>
          <a:sy n="92" d="100"/>
        </p:scale>
        <p:origin x="13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1FBC49A-1ED9-4679-8359-892CC939C2A9}" type="datetimeFigureOut">
              <a:rPr lang="en-US" smtClean="0"/>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DFBD4-1C0A-4AF6-8FF7-26A2324E0A68}" type="slidenum">
              <a:rPr lang="en-US" smtClean="0"/>
              <a:t>‹#›</a:t>
            </a:fld>
            <a:endParaRPr lang="en-US"/>
          </a:p>
        </p:txBody>
      </p:sp>
    </p:spTree>
    <p:extLst>
      <p:ext uri="{BB962C8B-B14F-4D97-AF65-F5344CB8AC3E}">
        <p14:creationId xmlns:p14="http://schemas.microsoft.com/office/powerpoint/2010/main" val="260740138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FBC49A-1ED9-4679-8359-892CC939C2A9}" type="datetimeFigureOut">
              <a:rPr lang="en-US" smtClean="0"/>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DFBD4-1C0A-4AF6-8FF7-26A2324E0A68}" type="slidenum">
              <a:rPr lang="en-US" smtClean="0"/>
              <a:t>‹#›</a:t>
            </a:fld>
            <a:endParaRPr lang="en-US"/>
          </a:p>
        </p:txBody>
      </p:sp>
    </p:spTree>
    <p:extLst>
      <p:ext uri="{BB962C8B-B14F-4D97-AF65-F5344CB8AC3E}">
        <p14:creationId xmlns:p14="http://schemas.microsoft.com/office/powerpoint/2010/main" val="408790901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FBC49A-1ED9-4679-8359-892CC939C2A9}" type="datetimeFigureOut">
              <a:rPr lang="en-US" smtClean="0"/>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DFBD4-1C0A-4AF6-8FF7-26A2324E0A68}" type="slidenum">
              <a:rPr lang="en-US" smtClean="0"/>
              <a:t>‹#›</a:t>
            </a:fld>
            <a:endParaRPr lang="en-US"/>
          </a:p>
        </p:txBody>
      </p:sp>
    </p:spTree>
    <p:extLst>
      <p:ext uri="{BB962C8B-B14F-4D97-AF65-F5344CB8AC3E}">
        <p14:creationId xmlns:p14="http://schemas.microsoft.com/office/powerpoint/2010/main" val="142223363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FBC49A-1ED9-4679-8359-892CC939C2A9}" type="datetimeFigureOut">
              <a:rPr lang="en-US" smtClean="0"/>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DFBD4-1C0A-4AF6-8FF7-26A2324E0A68}" type="slidenum">
              <a:rPr lang="en-US" smtClean="0"/>
              <a:t>‹#›</a:t>
            </a:fld>
            <a:endParaRPr lang="en-US"/>
          </a:p>
        </p:txBody>
      </p:sp>
    </p:spTree>
    <p:extLst>
      <p:ext uri="{BB962C8B-B14F-4D97-AF65-F5344CB8AC3E}">
        <p14:creationId xmlns:p14="http://schemas.microsoft.com/office/powerpoint/2010/main" val="428543441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FBC49A-1ED9-4679-8359-892CC939C2A9}" type="datetimeFigureOut">
              <a:rPr lang="en-US" smtClean="0"/>
              <a:t>8/16/2016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DFBD4-1C0A-4AF6-8FF7-26A2324E0A68}" type="slidenum">
              <a:rPr lang="en-US" smtClean="0"/>
              <a:t>‹#›</a:t>
            </a:fld>
            <a:endParaRPr lang="en-US"/>
          </a:p>
        </p:txBody>
      </p:sp>
    </p:spTree>
    <p:extLst>
      <p:ext uri="{BB962C8B-B14F-4D97-AF65-F5344CB8AC3E}">
        <p14:creationId xmlns:p14="http://schemas.microsoft.com/office/powerpoint/2010/main" val="171544317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1FBC49A-1ED9-4679-8359-892CC939C2A9}" type="datetimeFigureOut">
              <a:rPr lang="en-US" smtClean="0"/>
              <a:t>8/16/2016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DFBD4-1C0A-4AF6-8FF7-26A2324E0A68}" type="slidenum">
              <a:rPr lang="en-US" smtClean="0"/>
              <a:t>‹#›</a:t>
            </a:fld>
            <a:endParaRPr lang="en-US"/>
          </a:p>
        </p:txBody>
      </p:sp>
    </p:spTree>
    <p:extLst>
      <p:ext uri="{BB962C8B-B14F-4D97-AF65-F5344CB8AC3E}">
        <p14:creationId xmlns:p14="http://schemas.microsoft.com/office/powerpoint/2010/main" val="84241227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1FBC49A-1ED9-4679-8359-892CC939C2A9}" type="datetimeFigureOut">
              <a:rPr lang="en-US" smtClean="0"/>
              <a:t>8/16/2016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4DFBD4-1C0A-4AF6-8FF7-26A2324E0A68}" type="slidenum">
              <a:rPr lang="en-US" smtClean="0"/>
              <a:t>‹#›</a:t>
            </a:fld>
            <a:endParaRPr lang="en-US"/>
          </a:p>
        </p:txBody>
      </p:sp>
    </p:spTree>
    <p:extLst>
      <p:ext uri="{BB962C8B-B14F-4D97-AF65-F5344CB8AC3E}">
        <p14:creationId xmlns:p14="http://schemas.microsoft.com/office/powerpoint/2010/main" val="163221301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1FBC49A-1ED9-4679-8359-892CC939C2A9}" type="datetimeFigureOut">
              <a:rPr lang="en-US" smtClean="0"/>
              <a:t>8/16/2016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4DFBD4-1C0A-4AF6-8FF7-26A2324E0A68}" type="slidenum">
              <a:rPr lang="en-US" smtClean="0"/>
              <a:t>‹#›</a:t>
            </a:fld>
            <a:endParaRPr lang="en-US"/>
          </a:p>
        </p:txBody>
      </p:sp>
    </p:spTree>
    <p:extLst>
      <p:ext uri="{BB962C8B-B14F-4D97-AF65-F5344CB8AC3E}">
        <p14:creationId xmlns:p14="http://schemas.microsoft.com/office/powerpoint/2010/main" val="244834232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BC49A-1ED9-4679-8359-892CC939C2A9}" type="datetimeFigureOut">
              <a:rPr lang="en-US" smtClean="0"/>
              <a:t>8/16/2016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4DFBD4-1C0A-4AF6-8FF7-26A2324E0A68}" type="slidenum">
              <a:rPr lang="en-US" smtClean="0"/>
              <a:t>‹#›</a:t>
            </a:fld>
            <a:endParaRPr lang="en-US"/>
          </a:p>
        </p:txBody>
      </p:sp>
    </p:spTree>
    <p:extLst>
      <p:ext uri="{BB962C8B-B14F-4D97-AF65-F5344CB8AC3E}">
        <p14:creationId xmlns:p14="http://schemas.microsoft.com/office/powerpoint/2010/main" val="34820742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BC49A-1ED9-4679-8359-892CC939C2A9}" type="datetimeFigureOut">
              <a:rPr lang="en-US" smtClean="0"/>
              <a:t>8/16/2016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DFBD4-1C0A-4AF6-8FF7-26A2324E0A68}" type="slidenum">
              <a:rPr lang="en-US" smtClean="0"/>
              <a:t>‹#›</a:t>
            </a:fld>
            <a:endParaRPr lang="en-US"/>
          </a:p>
        </p:txBody>
      </p:sp>
    </p:spTree>
    <p:extLst>
      <p:ext uri="{BB962C8B-B14F-4D97-AF65-F5344CB8AC3E}">
        <p14:creationId xmlns:p14="http://schemas.microsoft.com/office/powerpoint/2010/main" val="59867258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BC49A-1ED9-4679-8359-892CC939C2A9}" type="datetimeFigureOut">
              <a:rPr lang="en-US" smtClean="0"/>
              <a:t>8/16/2016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DFBD4-1C0A-4AF6-8FF7-26A2324E0A68}" type="slidenum">
              <a:rPr lang="en-US" smtClean="0"/>
              <a:t>‹#›</a:t>
            </a:fld>
            <a:endParaRPr lang="en-US"/>
          </a:p>
        </p:txBody>
      </p:sp>
    </p:spTree>
    <p:extLst>
      <p:ext uri="{BB962C8B-B14F-4D97-AF65-F5344CB8AC3E}">
        <p14:creationId xmlns:p14="http://schemas.microsoft.com/office/powerpoint/2010/main" val="284251640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FBC49A-1ED9-4679-8359-892CC939C2A9}" type="datetimeFigureOut">
              <a:rPr lang="en-US" smtClean="0"/>
              <a:t>8/16/2016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4DFBD4-1C0A-4AF6-8FF7-26A2324E0A68}" type="slidenum">
              <a:rPr lang="en-US" smtClean="0"/>
              <a:t>‹#›</a:t>
            </a:fld>
            <a:endParaRPr lang="en-US"/>
          </a:p>
        </p:txBody>
      </p:sp>
    </p:spTree>
    <p:extLst>
      <p:ext uri="{BB962C8B-B14F-4D97-AF65-F5344CB8AC3E}">
        <p14:creationId xmlns:p14="http://schemas.microsoft.com/office/powerpoint/2010/main" val="26510691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4775"/>
            <a:ext cx="9144000" cy="6080798"/>
          </a:xfrm>
          <a:prstGeom prst="rect">
            <a:avLst/>
          </a:prstGeom>
        </p:spPr>
      </p:pic>
      <p:sp>
        <p:nvSpPr>
          <p:cNvPr id="5" name="TextBox 4"/>
          <p:cNvSpPr txBox="1"/>
          <p:nvPr/>
        </p:nvSpPr>
        <p:spPr>
          <a:xfrm>
            <a:off x="0" y="0"/>
            <a:ext cx="9144000" cy="584775"/>
          </a:xfrm>
          <a:prstGeom prst="rect">
            <a:avLst/>
          </a:prstGeom>
          <a:solidFill>
            <a:schemeClr val="accent1">
              <a:lumMod val="75000"/>
            </a:schemeClr>
          </a:solidFill>
        </p:spPr>
        <p:txBody>
          <a:bodyPr wrap="square" rtlCol="0">
            <a:spAutoFit/>
          </a:bodyPr>
          <a:lstStyle/>
          <a:p>
            <a:r>
              <a:rPr lang="en-US" sz="3200" b="1" dirty="0" smtClean="0">
                <a:solidFill>
                  <a:schemeClr val="bg1"/>
                </a:solidFill>
              </a:rPr>
              <a:t>Philippians 1.18b-26</a:t>
            </a:r>
            <a:endParaRPr lang="en-US" sz="3200" b="1" dirty="0">
              <a:solidFill>
                <a:schemeClr val="bg1"/>
              </a:solidFill>
            </a:endParaRPr>
          </a:p>
        </p:txBody>
      </p:sp>
      <p:sp>
        <p:nvSpPr>
          <p:cNvPr id="6" name="TextBox 5"/>
          <p:cNvSpPr txBox="1"/>
          <p:nvPr/>
        </p:nvSpPr>
        <p:spPr>
          <a:xfrm>
            <a:off x="0" y="6365557"/>
            <a:ext cx="9144000" cy="492443"/>
          </a:xfrm>
          <a:prstGeom prst="rect">
            <a:avLst/>
          </a:prstGeom>
          <a:solidFill>
            <a:schemeClr val="accent1">
              <a:lumMod val="75000"/>
            </a:schemeClr>
          </a:solidFill>
        </p:spPr>
        <p:txBody>
          <a:bodyPr wrap="square" rtlCol="0">
            <a:spAutoFit/>
          </a:bodyPr>
          <a:lstStyle/>
          <a:p>
            <a:pPr algn="r"/>
            <a:r>
              <a:rPr lang="en-US" sz="2600" b="1" dirty="0" smtClean="0">
                <a:solidFill>
                  <a:schemeClr val="bg1"/>
                </a:solidFill>
              </a:rPr>
              <a:t>Theater in Philippi  /  Photo ©2012 Todd Bolen / BiblePlaces.com</a:t>
            </a:r>
            <a:endParaRPr lang="en-US" sz="2600" b="1" dirty="0">
              <a:solidFill>
                <a:schemeClr val="bg1"/>
              </a:solidFill>
            </a:endParaRPr>
          </a:p>
        </p:txBody>
      </p:sp>
    </p:spTree>
    <p:extLst>
      <p:ext uri="{BB962C8B-B14F-4D97-AF65-F5344CB8AC3E}">
        <p14:creationId xmlns:p14="http://schemas.microsoft.com/office/powerpoint/2010/main" val="364939270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77202"/>
            <a:ext cx="9144000" cy="6080798"/>
          </a:xfrm>
          <a:prstGeom prst="rect">
            <a:avLst/>
          </a:prstGeom>
        </p:spPr>
      </p:pic>
      <p:sp>
        <p:nvSpPr>
          <p:cNvPr id="5" name="TextBox 4"/>
          <p:cNvSpPr txBox="1"/>
          <p:nvPr/>
        </p:nvSpPr>
        <p:spPr>
          <a:xfrm>
            <a:off x="0" y="0"/>
            <a:ext cx="7364627" cy="6986528"/>
          </a:xfrm>
          <a:prstGeom prst="rect">
            <a:avLst/>
          </a:prstGeom>
          <a:solidFill>
            <a:schemeClr val="accent1">
              <a:lumMod val="75000"/>
            </a:schemeClr>
          </a:solidFill>
        </p:spPr>
        <p:txBody>
          <a:bodyPr wrap="square" rtlCol="0">
            <a:spAutoFit/>
          </a:bodyPr>
          <a:lstStyle/>
          <a:p>
            <a:r>
              <a:rPr lang="en-US" sz="3200" dirty="0" smtClean="0">
                <a:solidFill>
                  <a:schemeClr val="bg1"/>
                </a:solidFill>
              </a:rPr>
              <a:t>Philippians 1.21-26 NET:  For to me, </a:t>
            </a:r>
            <a:r>
              <a:rPr lang="en-US" sz="3200" b="1" u="sng" dirty="0" smtClean="0">
                <a:solidFill>
                  <a:srgbClr val="FFFF00"/>
                </a:solidFill>
              </a:rPr>
              <a:t>living is Christ</a:t>
            </a:r>
            <a:r>
              <a:rPr lang="en-US" sz="3200" b="1" dirty="0" smtClean="0">
                <a:solidFill>
                  <a:srgbClr val="FFFF00"/>
                </a:solidFill>
              </a:rPr>
              <a:t> </a:t>
            </a:r>
            <a:r>
              <a:rPr lang="en-US" sz="3200" dirty="0" smtClean="0">
                <a:solidFill>
                  <a:schemeClr val="bg1"/>
                </a:solidFill>
              </a:rPr>
              <a:t>and dying is gain.  </a:t>
            </a:r>
            <a:r>
              <a:rPr lang="en-US" sz="3200" b="1" u="sng" dirty="0" smtClean="0">
                <a:solidFill>
                  <a:srgbClr val="FFFF00"/>
                </a:solidFill>
              </a:rPr>
              <a:t>Now if I am to go on living in the body, this will mean productive work for me</a:t>
            </a:r>
            <a:r>
              <a:rPr lang="en-US" sz="3200" dirty="0" smtClean="0">
                <a:solidFill>
                  <a:schemeClr val="bg1"/>
                </a:solidFill>
              </a:rPr>
              <a:t>, yet I don't know which I prefer:  I feel torn between the two, because I have a desire to depart and be with Christ, which is better by far, but it is more vital for your sake that I remain in the body.  And since I am sure of this, I know that I will remain and continue with all of you for the sake of your progress and joy in the faith, so that what you can be proud of may increase because of me in Christ Jesus, when I come back to you.</a:t>
            </a:r>
            <a:endParaRPr lang="en-US" sz="3200" dirty="0">
              <a:solidFill>
                <a:schemeClr val="bg1"/>
              </a:solidFill>
            </a:endParaRPr>
          </a:p>
        </p:txBody>
      </p:sp>
    </p:spTree>
    <p:extLst>
      <p:ext uri="{BB962C8B-B14F-4D97-AF65-F5344CB8AC3E}">
        <p14:creationId xmlns:p14="http://schemas.microsoft.com/office/powerpoint/2010/main" val="223358605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77202"/>
            <a:ext cx="9144000" cy="6080798"/>
          </a:xfrm>
          <a:prstGeom prst="rect">
            <a:avLst/>
          </a:prstGeom>
        </p:spPr>
      </p:pic>
      <p:sp>
        <p:nvSpPr>
          <p:cNvPr id="5" name="TextBox 4"/>
          <p:cNvSpPr txBox="1"/>
          <p:nvPr/>
        </p:nvSpPr>
        <p:spPr>
          <a:xfrm>
            <a:off x="0" y="0"/>
            <a:ext cx="7364627" cy="6986528"/>
          </a:xfrm>
          <a:prstGeom prst="rect">
            <a:avLst/>
          </a:prstGeom>
          <a:solidFill>
            <a:schemeClr val="accent1">
              <a:lumMod val="75000"/>
            </a:schemeClr>
          </a:solidFill>
        </p:spPr>
        <p:txBody>
          <a:bodyPr wrap="square" rtlCol="0">
            <a:spAutoFit/>
          </a:bodyPr>
          <a:lstStyle/>
          <a:p>
            <a:r>
              <a:rPr lang="en-US" sz="3200" dirty="0" smtClean="0">
                <a:solidFill>
                  <a:schemeClr val="bg1"/>
                </a:solidFill>
              </a:rPr>
              <a:t>Philippians 1.21-26 NET:  For to me, living is Christ and </a:t>
            </a:r>
            <a:r>
              <a:rPr lang="en-US" sz="3200" b="1" u="sng" dirty="0" smtClean="0">
                <a:solidFill>
                  <a:srgbClr val="FFFF00"/>
                </a:solidFill>
              </a:rPr>
              <a:t>dying is gain</a:t>
            </a:r>
            <a:r>
              <a:rPr lang="en-US" sz="3200" dirty="0" smtClean="0">
                <a:solidFill>
                  <a:schemeClr val="bg1"/>
                </a:solidFill>
              </a:rPr>
              <a:t>.  Now if I am to go on living in the body, this will mean productive work for me, yet I don't know which I prefer:  I feel torn between the two, because </a:t>
            </a:r>
            <a:r>
              <a:rPr lang="en-US" sz="3200" b="1" u="sng" dirty="0" smtClean="0">
                <a:solidFill>
                  <a:srgbClr val="FFFF00"/>
                </a:solidFill>
              </a:rPr>
              <a:t>I have a desire to depart and be with Christ, which is better by far</a:t>
            </a:r>
            <a:r>
              <a:rPr lang="en-US" sz="3200" dirty="0" smtClean="0">
                <a:solidFill>
                  <a:schemeClr val="bg1"/>
                </a:solidFill>
              </a:rPr>
              <a:t>, but it is more vital for your sake that I remain in the body.  And since I am sure of this, I know that I will remain and continue with all of you for the sake of your progress and joy in the faith, so that what you can be proud of may increase because of me in Christ Jesus, when I come back to you.</a:t>
            </a:r>
            <a:endParaRPr lang="en-US" sz="3200" dirty="0">
              <a:solidFill>
                <a:schemeClr val="bg1"/>
              </a:solidFill>
            </a:endParaRPr>
          </a:p>
        </p:txBody>
      </p:sp>
    </p:spTree>
    <p:extLst>
      <p:ext uri="{BB962C8B-B14F-4D97-AF65-F5344CB8AC3E}">
        <p14:creationId xmlns:p14="http://schemas.microsoft.com/office/powerpoint/2010/main" val="345920661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77202"/>
            <a:ext cx="9144000" cy="6080798"/>
          </a:xfrm>
          <a:prstGeom prst="rect">
            <a:avLst/>
          </a:prstGeom>
        </p:spPr>
      </p:pic>
      <p:sp>
        <p:nvSpPr>
          <p:cNvPr id="5" name="TextBox 4"/>
          <p:cNvSpPr txBox="1"/>
          <p:nvPr/>
        </p:nvSpPr>
        <p:spPr>
          <a:xfrm>
            <a:off x="0" y="0"/>
            <a:ext cx="7364627" cy="6986528"/>
          </a:xfrm>
          <a:prstGeom prst="rect">
            <a:avLst/>
          </a:prstGeom>
          <a:solidFill>
            <a:schemeClr val="accent1">
              <a:lumMod val="75000"/>
            </a:schemeClr>
          </a:solidFill>
        </p:spPr>
        <p:txBody>
          <a:bodyPr wrap="square" rtlCol="0">
            <a:spAutoFit/>
          </a:bodyPr>
          <a:lstStyle/>
          <a:p>
            <a:r>
              <a:rPr lang="en-US" sz="3200" dirty="0" smtClean="0">
                <a:solidFill>
                  <a:schemeClr val="bg1"/>
                </a:solidFill>
              </a:rPr>
              <a:t>Philippians 1.21-26 NET:  For to me, living is Christ and dying is gain.  Now if I am to go on living in the body, this will mean productive work for me, yet I don't know which I prefer:  </a:t>
            </a:r>
            <a:r>
              <a:rPr lang="en-US" sz="3200" b="1" u="sng" dirty="0" smtClean="0">
                <a:solidFill>
                  <a:srgbClr val="FFFF00"/>
                </a:solidFill>
              </a:rPr>
              <a:t>I feel torn between the two</a:t>
            </a:r>
            <a:r>
              <a:rPr lang="en-US" sz="3200" dirty="0" smtClean="0">
                <a:solidFill>
                  <a:schemeClr val="bg1"/>
                </a:solidFill>
              </a:rPr>
              <a:t>, because I have a desire to depart and be with Christ, which is better by far, </a:t>
            </a:r>
            <a:r>
              <a:rPr lang="en-US" sz="3200" b="1" u="sng" dirty="0" smtClean="0">
                <a:solidFill>
                  <a:srgbClr val="FFFF00"/>
                </a:solidFill>
              </a:rPr>
              <a:t>but it is more vital for your sake that I remain in the body</a:t>
            </a:r>
            <a:r>
              <a:rPr lang="en-US" sz="3200" dirty="0" smtClean="0">
                <a:solidFill>
                  <a:schemeClr val="bg1"/>
                </a:solidFill>
              </a:rPr>
              <a:t>.  And since I am sure of this, I know that I will remain and continue with all of you for the sake of your progress and joy in the faith, so that what you can be proud of may increase because of me in Christ Jesus, when I come back to you.</a:t>
            </a:r>
            <a:endParaRPr lang="en-US" sz="3200" dirty="0">
              <a:solidFill>
                <a:schemeClr val="bg1"/>
              </a:solidFill>
            </a:endParaRPr>
          </a:p>
        </p:txBody>
      </p:sp>
    </p:spTree>
    <p:extLst>
      <p:ext uri="{BB962C8B-B14F-4D97-AF65-F5344CB8AC3E}">
        <p14:creationId xmlns:p14="http://schemas.microsoft.com/office/powerpoint/2010/main" val="330328195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77202"/>
            <a:ext cx="9144000" cy="6080798"/>
          </a:xfrm>
          <a:prstGeom prst="rect">
            <a:avLst/>
          </a:prstGeom>
        </p:spPr>
      </p:pic>
      <p:sp>
        <p:nvSpPr>
          <p:cNvPr id="5" name="TextBox 4"/>
          <p:cNvSpPr txBox="1"/>
          <p:nvPr/>
        </p:nvSpPr>
        <p:spPr>
          <a:xfrm>
            <a:off x="0" y="0"/>
            <a:ext cx="7364627" cy="6986528"/>
          </a:xfrm>
          <a:prstGeom prst="rect">
            <a:avLst/>
          </a:prstGeom>
          <a:solidFill>
            <a:schemeClr val="accent1">
              <a:lumMod val="75000"/>
            </a:schemeClr>
          </a:solidFill>
        </p:spPr>
        <p:txBody>
          <a:bodyPr wrap="square" rtlCol="0">
            <a:spAutoFit/>
          </a:bodyPr>
          <a:lstStyle/>
          <a:p>
            <a:r>
              <a:rPr lang="en-US" sz="3200" dirty="0" smtClean="0">
                <a:solidFill>
                  <a:schemeClr val="bg1"/>
                </a:solidFill>
              </a:rPr>
              <a:t>Philippians 1.21-26 NET:  For to me, living is Christ and dying is gain.  Now if I am to go on living in the body, this will mean productive work for me, yet I don't know which I prefer:  I feel torn between the two, because I have a desire to depart and be with Christ, which is better by far, but it is more vital for your sake that I remain in the body.  </a:t>
            </a:r>
            <a:r>
              <a:rPr lang="en-US" sz="3200" b="1" u="sng" dirty="0" smtClean="0">
                <a:solidFill>
                  <a:srgbClr val="FFFF00"/>
                </a:solidFill>
              </a:rPr>
              <a:t>And since I am sure of this, I know that I will remain and continue with all of you for the sake of your progress and joy in the faith</a:t>
            </a:r>
            <a:r>
              <a:rPr lang="en-US" sz="3200" dirty="0" smtClean="0">
                <a:solidFill>
                  <a:schemeClr val="bg1"/>
                </a:solidFill>
              </a:rPr>
              <a:t>, so that what you can be proud of may increase because of me in Christ Jesus, when I come back to you.</a:t>
            </a:r>
            <a:endParaRPr lang="en-US" sz="3200" dirty="0">
              <a:solidFill>
                <a:schemeClr val="bg1"/>
              </a:solidFill>
            </a:endParaRPr>
          </a:p>
        </p:txBody>
      </p:sp>
      <p:sp>
        <p:nvSpPr>
          <p:cNvPr id="2" name="Oval 1"/>
          <p:cNvSpPr/>
          <p:nvPr/>
        </p:nvSpPr>
        <p:spPr>
          <a:xfrm>
            <a:off x="0" y="4926227"/>
            <a:ext cx="576649" cy="5272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245662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77202"/>
            <a:ext cx="9144000" cy="6080798"/>
          </a:xfrm>
          <a:prstGeom prst="rect">
            <a:avLst/>
          </a:prstGeom>
        </p:spPr>
      </p:pic>
      <p:sp>
        <p:nvSpPr>
          <p:cNvPr id="5" name="TextBox 4"/>
          <p:cNvSpPr txBox="1"/>
          <p:nvPr/>
        </p:nvSpPr>
        <p:spPr>
          <a:xfrm>
            <a:off x="0" y="0"/>
            <a:ext cx="9144000" cy="4524315"/>
          </a:xfrm>
          <a:prstGeom prst="rect">
            <a:avLst/>
          </a:prstGeom>
          <a:solidFill>
            <a:schemeClr val="accent1">
              <a:lumMod val="75000"/>
            </a:schemeClr>
          </a:solidFill>
        </p:spPr>
        <p:txBody>
          <a:bodyPr wrap="square" rtlCol="0">
            <a:spAutoFit/>
          </a:bodyPr>
          <a:lstStyle/>
          <a:p>
            <a:r>
              <a:rPr lang="en-US" sz="3200" dirty="0" smtClean="0">
                <a:solidFill>
                  <a:schemeClr val="bg1"/>
                </a:solidFill>
              </a:rPr>
              <a:t>Philippians 1.25-26 NET:  And since I am sure of this, I know that I will remain and continue with all of you for the sake of your progress and joy in the faith, </a:t>
            </a:r>
            <a:r>
              <a:rPr lang="en-US" sz="3200" b="1" u="sng" dirty="0" smtClean="0">
                <a:solidFill>
                  <a:srgbClr val="FFFF00"/>
                </a:solidFill>
              </a:rPr>
              <a:t>so that what you can be proud of may increase because of me in Christ Jesus, when I come back to you</a:t>
            </a:r>
            <a:r>
              <a:rPr lang="en-US" sz="3200" dirty="0" smtClean="0">
                <a:solidFill>
                  <a:schemeClr val="bg1"/>
                </a:solidFill>
              </a:rPr>
              <a:t>.</a:t>
            </a:r>
          </a:p>
          <a:p>
            <a:endParaRPr lang="en-US" sz="3200" dirty="0">
              <a:solidFill>
                <a:schemeClr val="bg1"/>
              </a:solidFill>
            </a:endParaRPr>
          </a:p>
          <a:p>
            <a:r>
              <a:rPr lang="el-GR" sz="3200" b="1" dirty="0">
                <a:solidFill>
                  <a:srgbClr val="FFFF00"/>
                </a:solidFill>
                <a:latin typeface="Times New Roman" panose="02020603050405020304" pitchFamily="18" charset="0"/>
                <a:cs typeface="Times New Roman" panose="02020603050405020304" pitchFamily="18" charset="0"/>
              </a:rPr>
              <a:t>καύχημα</a:t>
            </a:r>
            <a:r>
              <a:rPr lang="en-US" sz="3200" b="1" dirty="0">
                <a:solidFill>
                  <a:srgbClr val="FFFF00"/>
                </a:solidFill>
              </a:rPr>
              <a:t> </a:t>
            </a:r>
            <a:r>
              <a:rPr lang="en-US" sz="3200" b="1" dirty="0" smtClean="0">
                <a:solidFill>
                  <a:srgbClr val="FFFF00"/>
                </a:solidFill>
              </a:rPr>
              <a:t>= </a:t>
            </a:r>
            <a:r>
              <a:rPr lang="en-US" sz="3200" b="1" dirty="0">
                <a:solidFill>
                  <a:srgbClr val="FFFF00"/>
                </a:solidFill>
              </a:rPr>
              <a:t>the </a:t>
            </a:r>
            <a:r>
              <a:rPr lang="en-US" sz="3200" b="1" dirty="0" smtClean="0">
                <a:solidFill>
                  <a:srgbClr val="FFFF00"/>
                </a:solidFill>
              </a:rPr>
              <a:t>reason </a:t>
            </a:r>
            <a:r>
              <a:rPr lang="en-US" sz="3200" b="1" dirty="0">
                <a:solidFill>
                  <a:srgbClr val="FFFF00"/>
                </a:solidFill>
              </a:rPr>
              <a:t>for </a:t>
            </a:r>
            <a:r>
              <a:rPr lang="en-US" sz="3200" b="1" dirty="0" smtClean="0">
                <a:solidFill>
                  <a:srgbClr val="FFFF00"/>
                </a:solidFill>
              </a:rPr>
              <a:t>boasting</a:t>
            </a:r>
          </a:p>
          <a:p>
            <a:endParaRPr lang="en-US" sz="3200" b="1" dirty="0">
              <a:solidFill>
                <a:srgbClr val="FFFF00"/>
              </a:solidFill>
            </a:endParaRPr>
          </a:p>
          <a:p>
            <a:pPr algn="r"/>
            <a:r>
              <a:rPr lang="el-GR" sz="3200" b="1" dirty="0" smtClean="0">
                <a:solidFill>
                  <a:srgbClr val="FFFF00"/>
                </a:solidFill>
                <a:latin typeface="Times New Roman" panose="02020603050405020304" pitchFamily="18" charset="0"/>
                <a:cs typeface="Times New Roman" panose="02020603050405020304" pitchFamily="18" charset="0"/>
              </a:rPr>
              <a:t>περισσεύω</a:t>
            </a:r>
            <a:r>
              <a:rPr lang="en-US" sz="3200" b="1" dirty="0" smtClean="0">
                <a:solidFill>
                  <a:srgbClr val="FFFF00"/>
                </a:solidFill>
              </a:rPr>
              <a:t> = abound</a:t>
            </a:r>
            <a:endParaRPr lang="en-US" sz="3200" b="1" dirty="0">
              <a:solidFill>
                <a:srgbClr val="FFFF00"/>
              </a:solidFill>
            </a:endParaRPr>
          </a:p>
        </p:txBody>
      </p:sp>
      <p:sp>
        <p:nvSpPr>
          <p:cNvPr id="6" name="Oval 5"/>
          <p:cNvSpPr/>
          <p:nvPr/>
        </p:nvSpPr>
        <p:spPr>
          <a:xfrm>
            <a:off x="811426" y="1486929"/>
            <a:ext cx="4493742" cy="59724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046573" y="1521939"/>
            <a:ext cx="1491049" cy="5272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6697363" y="2141838"/>
            <a:ext cx="74140" cy="18864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482811" y="2049161"/>
            <a:ext cx="28832" cy="10359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27943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77202"/>
            <a:ext cx="9144000" cy="6080798"/>
          </a:xfrm>
          <a:prstGeom prst="rect">
            <a:avLst/>
          </a:prstGeom>
        </p:spPr>
      </p:pic>
      <p:sp>
        <p:nvSpPr>
          <p:cNvPr id="5" name="TextBox 4"/>
          <p:cNvSpPr txBox="1"/>
          <p:nvPr/>
        </p:nvSpPr>
        <p:spPr>
          <a:xfrm>
            <a:off x="0" y="0"/>
            <a:ext cx="9144000" cy="4524315"/>
          </a:xfrm>
          <a:prstGeom prst="rect">
            <a:avLst/>
          </a:prstGeom>
          <a:solidFill>
            <a:schemeClr val="accent1">
              <a:lumMod val="75000"/>
            </a:schemeClr>
          </a:solidFill>
        </p:spPr>
        <p:txBody>
          <a:bodyPr wrap="square" rtlCol="0">
            <a:spAutoFit/>
          </a:bodyPr>
          <a:lstStyle/>
          <a:p>
            <a:pPr lvl="0"/>
            <a:r>
              <a:rPr lang="en-US" sz="3200" dirty="0">
                <a:solidFill>
                  <a:schemeClr val="bg1"/>
                </a:solidFill>
              </a:rPr>
              <a:t>Jeremiah 9.23-24 NLT:  This is what the LORD says: “Don't let the wise boast in their wisdom, or the powerful boast in their power, or the rich boast in their riches.  But those who wish to boast should boast in this alone: that they truly know me and understand that I am the LORD who demonstrates unfailing love and who brings justice and righteousness to the earth, and that I delight in these things. I, the LORD, have spoken!”</a:t>
            </a:r>
          </a:p>
        </p:txBody>
      </p:sp>
    </p:spTree>
    <p:extLst>
      <p:ext uri="{BB962C8B-B14F-4D97-AF65-F5344CB8AC3E}">
        <p14:creationId xmlns:p14="http://schemas.microsoft.com/office/powerpoint/2010/main" val="336822523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986528"/>
          </a:xfrm>
          <a:prstGeom prst="rect">
            <a:avLst/>
          </a:prstGeom>
          <a:solidFill>
            <a:schemeClr val="accent1">
              <a:lumMod val="75000"/>
            </a:schemeClr>
          </a:solidFill>
        </p:spPr>
        <p:txBody>
          <a:bodyPr wrap="square" rtlCol="0">
            <a:spAutoFit/>
          </a:bodyPr>
          <a:lstStyle/>
          <a:p>
            <a:pPr lvl="0"/>
            <a:r>
              <a:rPr lang="en-US" sz="3200" dirty="0" smtClean="0">
                <a:solidFill>
                  <a:schemeClr val="bg1"/>
                </a:solidFill>
              </a:rPr>
              <a:t>AD62: set free in </a:t>
            </a:r>
            <a:r>
              <a:rPr lang="en-US" sz="3200" dirty="0" smtClean="0">
                <a:solidFill>
                  <a:srgbClr val="FFFF00"/>
                </a:solidFill>
              </a:rPr>
              <a:t>Rome</a:t>
            </a:r>
            <a:r>
              <a:rPr lang="en-US" sz="3200" dirty="0" smtClean="0">
                <a:solidFill>
                  <a:schemeClr val="bg1"/>
                </a:solidFill>
              </a:rPr>
              <a:t>.</a:t>
            </a:r>
            <a:endParaRPr lang="en-US" sz="3200" dirty="0" smtClean="0">
              <a:solidFill>
                <a:srgbClr val="FFFF00"/>
              </a:solidFill>
            </a:endParaRPr>
          </a:p>
          <a:p>
            <a:pPr lvl="0"/>
            <a:endParaRPr lang="en-US" sz="3200" dirty="0" smtClean="0">
              <a:solidFill>
                <a:schemeClr val="bg1"/>
              </a:solidFill>
            </a:endParaRPr>
          </a:p>
          <a:p>
            <a:pPr lvl="0"/>
            <a:r>
              <a:rPr lang="en-US" sz="3200" dirty="0" smtClean="0">
                <a:solidFill>
                  <a:schemeClr val="bg1"/>
                </a:solidFill>
              </a:rPr>
              <a:t>Travel to </a:t>
            </a:r>
            <a:r>
              <a:rPr lang="en-US" sz="3200" dirty="0" smtClean="0">
                <a:solidFill>
                  <a:srgbClr val="FFFF00"/>
                </a:solidFill>
              </a:rPr>
              <a:t>Crete</a:t>
            </a:r>
            <a:r>
              <a:rPr lang="en-US" sz="3200" dirty="0" smtClean="0">
                <a:solidFill>
                  <a:schemeClr val="bg1"/>
                </a:solidFill>
              </a:rPr>
              <a:t> [Titus 1.5], </a:t>
            </a:r>
            <a:r>
              <a:rPr lang="en-US" sz="3200" dirty="0" err="1" smtClean="0">
                <a:solidFill>
                  <a:srgbClr val="FFFF00"/>
                </a:solidFill>
              </a:rPr>
              <a:t>Nicopolis</a:t>
            </a:r>
            <a:r>
              <a:rPr lang="en-US" sz="3200" dirty="0" smtClean="0">
                <a:solidFill>
                  <a:srgbClr val="FFFF00"/>
                </a:solidFill>
              </a:rPr>
              <a:t> </a:t>
            </a:r>
            <a:r>
              <a:rPr lang="en-US" sz="3200" dirty="0" smtClean="0">
                <a:solidFill>
                  <a:schemeClr val="bg1"/>
                </a:solidFill>
              </a:rPr>
              <a:t>[Titus 3.12], </a:t>
            </a:r>
            <a:r>
              <a:rPr lang="en-US" sz="3200" dirty="0" smtClean="0">
                <a:solidFill>
                  <a:srgbClr val="FFFF00"/>
                </a:solidFill>
              </a:rPr>
              <a:t>Miletus</a:t>
            </a:r>
            <a:r>
              <a:rPr lang="en-US" sz="3200" dirty="0" smtClean="0">
                <a:solidFill>
                  <a:schemeClr val="bg1"/>
                </a:solidFill>
              </a:rPr>
              <a:t> and </a:t>
            </a:r>
            <a:r>
              <a:rPr lang="en-US" sz="3200" dirty="0" smtClean="0">
                <a:solidFill>
                  <a:srgbClr val="FFFF00"/>
                </a:solidFill>
              </a:rPr>
              <a:t>Troas</a:t>
            </a:r>
            <a:r>
              <a:rPr lang="en-US" sz="3200" dirty="0" smtClean="0">
                <a:solidFill>
                  <a:schemeClr val="bg1"/>
                </a:solidFill>
              </a:rPr>
              <a:t> [2 Timothy 4.13, 20], and </a:t>
            </a:r>
            <a:r>
              <a:rPr lang="en-US" sz="3200" dirty="0" smtClean="0">
                <a:solidFill>
                  <a:srgbClr val="FFFF00"/>
                </a:solidFill>
              </a:rPr>
              <a:t>Macedonia</a:t>
            </a:r>
            <a:r>
              <a:rPr lang="en-US" sz="3200" dirty="0">
                <a:solidFill>
                  <a:schemeClr val="bg1"/>
                </a:solidFill>
              </a:rPr>
              <a:t> </a:t>
            </a:r>
            <a:r>
              <a:rPr lang="en-US" sz="3200" dirty="0" smtClean="0">
                <a:solidFill>
                  <a:schemeClr val="bg1"/>
                </a:solidFill>
              </a:rPr>
              <a:t>[1 Timothy 1.3] which suggests at least 				   	    </a:t>
            </a:r>
            <a:r>
              <a:rPr lang="en-US" sz="3200" dirty="0" smtClean="0">
                <a:solidFill>
                  <a:srgbClr val="FFFF00"/>
                </a:solidFill>
              </a:rPr>
              <a:t>Philippi</a:t>
            </a:r>
            <a:r>
              <a:rPr lang="en-US" sz="3200" dirty="0" smtClean="0">
                <a:solidFill>
                  <a:schemeClr val="bg1"/>
                </a:solidFill>
              </a:rPr>
              <a:t> &amp; </a:t>
            </a:r>
            <a:r>
              <a:rPr lang="en-US" sz="3200" dirty="0" smtClean="0">
                <a:solidFill>
                  <a:srgbClr val="FFFF00"/>
                </a:solidFill>
              </a:rPr>
              <a:t>Thessalonica</a:t>
            </a:r>
            <a:r>
              <a:rPr lang="en-US" sz="3200" dirty="0" smtClean="0">
                <a:solidFill>
                  <a:schemeClr val="bg1"/>
                </a:solidFill>
              </a:rPr>
              <a:t>. </a:t>
            </a:r>
          </a:p>
          <a:p>
            <a:pPr lvl="0"/>
            <a:endParaRPr lang="en-US" sz="3200" dirty="0">
              <a:solidFill>
                <a:schemeClr val="bg1"/>
              </a:solidFill>
            </a:endParaRPr>
          </a:p>
          <a:p>
            <a:pPr lvl="0"/>
            <a:r>
              <a:rPr lang="en-US" sz="3200" dirty="0" smtClean="0">
                <a:solidFill>
                  <a:schemeClr val="bg1"/>
                </a:solidFill>
              </a:rPr>
              <a:t>					    His disciple, Clement, 					    said he did get to </a:t>
            </a:r>
            <a:r>
              <a:rPr lang="en-US" sz="3200" dirty="0" smtClean="0">
                <a:solidFill>
                  <a:srgbClr val="FFFF00"/>
                </a:solidFill>
              </a:rPr>
              <a:t>Spain</a:t>
            </a:r>
            <a:r>
              <a:rPr lang="en-US" sz="3200" dirty="0" smtClean="0">
                <a:solidFill>
                  <a:schemeClr val="bg1"/>
                </a:solidFill>
              </a:rPr>
              <a:t>.</a:t>
            </a:r>
          </a:p>
          <a:p>
            <a:pPr lvl="0"/>
            <a:endParaRPr lang="en-US" sz="3200" dirty="0">
              <a:solidFill>
                <a:schemeClr val="bg1"/>
              </a:solidFill>
            </a:endParaRPr>
          </a:p>
          <a:p>
            <a:pPr lvl="0"/>
            <a:r>
              <a:rPr lang="en-US" sz="3200" dirty="0" smtClean="0">
                <a:solidFill>
                  <a:schemeClr val="bg1"/>
                </a:solidFill>
              </a:rPr>
              <a:t>					    AD67[?]: killed in </a:t>
            </a:r>
            <a:r>
              <a:rPr lang="en-US" sz="3200" dirty="0" smtClean="0">
                <a:solidFill>
                  <a:srgbClr val="FFFF00"/>
                </a:solidFill>
              </a:rPr>
              <a:t>Rome</a:t>
            </a:r>
            <a:r>
              <a:rPr lang="en-US" sz="3200" dirty="0" smtClean="0">
                <a:solidFill>
                  <a:schemeClr val="bg1"/>
                </a:solidFill>
              </a:rPr>
              <a:t>.</a:t>
            </a:r>
          </a:p>
          <a:p>
            <a:pPr lvl="0"/>
            <a:endParaRPr lang="en-US" sz="3200" dirty="0">
              <a:solidFill>
                <a:schemeClr val="bg1"/>
              </a:solidFill>
            </a:endParaRPr>
          </a:p>
          <a:p>
            <a:pPr lvl="0"/>
            <a:endParaRPr lang="en-US" sz="3200" dirty="0" smtClean="0">
              <a:solidFill>
                <a:schemeClr val="bg1"/>
              </a:solidFill>
            </a:endParaRPr>
          </a:p>
          <a:p>
            <a:pPr lvl="0"/>
            <a:endParaRPr lang="en-US" sz="3200" dirty="0">
              <a:solidFill>
                <a:schemeClr val="bg1"/>
              </a:solidFill>
            </a:endParaRPr>
          </a:p>
        </p:txBody>
      </p:sp>
      <p:sp>
        <p:nvSpPr>
          <p:cNvPr id="6" name="TextBox 5"/>
          <p:cNvSpPr txBox="1"/>
          <p:nvPr/>
        </p:nvSpPr>
        <p:spPr>
          <a:xfrm>
            <a:off x="1" y="6150114"/>
            <a:ext cx="4846320" cy="707886"/>
          </a:xfrm>
          <a:prstGeom prst="rect">
            <a:avLst/>
          </a:prstGeom>
          <a:solidFill>
            <a:schemeClr val="accent1">
              <a:lumMod val="75000"/>
            </a:schemeClr>
          </a:solidFill>
        </p:spPr>
        <p:txBody>
          <a:bodyPr wrap="square" rtlCol="0">
            <a:spAutoFit/>
          </a:bodyPr>
          <a:lstStyle/>
          <a:p>
            <a:pPr lvl="0"/>
            <a:r>
              <a:rPr lang="en-US" sz="2000" dirty="0" smtClean="0">
                <a:solidFill>
                  <a:schemeClr val="bg1"/>
                </a:solidFill>
              </a:rPr>
              <a:t>map from Carol Rasmussen </a:t>
            </a:r>
          </a:p>
          <a:p>
            <a:pPr lvl="0"/>
            <a:r>
              <a:rPr lang="en-US" sz="2000" i="1" dirty="0" smtClean="0">
                <a:solidFill>
                  <a:schemeClr val="bg1"/>
                </a:solidFill>
              </a:rPr>
              <a:t>Zondervan Atlas of the Bible</a:t>
            </a:r>
            <a:r>
              <a:rPr lang="en-US" sz="2000" dirty="0" smtClean="0">
                <a:solidFill>
                  <a:schemeClr val="bg1"/>
                </a:solidFill>
              </a:rPr>
              <a:t> p.228</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 t="8680" r="35949" b="31216"/>
          <a:stretch/>
        </p:blipFill>
        <p:spPr>
          <a:xfrm>
            <a:off x="0" y="2492514"/>
            <a:ext cx="4846320" cy="3657600"/>
          </a:xfrm>
          <a:prstGeom prst="rect">
            <a:avLst/>
          </a:prstGeom>
        </p:spPr>
      </p:pic>
      <p:sp>
        <p:nvSpPr>
          <p:cNvPr id="2" name="5-Point Star 1"/>
          <p:cNvSpPr/>
          <p:nvPr/>
        </p:nvSpPr>
        <p:spPr>
          <a:xfrm>
            <a:off x="1746422" y="2655746"/>
            <a:ext cx="354227" cy="351065"/>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0" y="3401270"/>
            <a:ext cx="354227" cy="351065"/>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2557849" y="3401269"/>
            <a:ext cx="354227" cy="351065"/>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2246046" y="5782574"/>
            <a:ext cx="354227" cy="351065"/>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3027406" y="4726742"/>
            <a:ext cx="354227" cy="351065"/>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1157417" y="2831278"/>
            <a:ext cx="354227" cy="351065"/>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712085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77202"/>
            <a:ext cx="9144000" cy="6080798"/>
          </a:xfrm>
          <a:prstGeom prst="rect">
            <a:avLst/>
          </a:prstGeom>
        </p:spPr>
      </p:pic>
      <p:sp>
        <p:nvSpPr>
          <p:cNvPr id="5" name="TextBox 4"/>
          <p:cNvSpPr txBox="1"/>
          <p:nvPr/>
        </p:nvSpPr>
        <p:spPr>
          <a:xfrm>
            <a:off x="0" y="0"/>
            <a:ext cx="9144000" cy="4524315"/>
          </a:xfrm>
          <a:prstGeom prst="rect">
            <a:avLst/>
          </a:prstGeom>
          <a:solidFill>
            <a:schemeClr val="accent1">
              <a:lumMod val="75000"/>
            </a:schemeClr>
          </a:solidFill>
        </p:spPr>
        <p:txBody>
          <a:bodyPr wrap="square" rtlCol="0">
            <a:spAutoFit/>
          </a:bodyPr>
          <a:lstStyle/>
          <a:p>
            <a:pPr lvl="0"/>
            <a:r>
              <a:rPr lang="en-US" sz="3200" dirty="0" smtClean="0">
                <a:solidFill>
                  <a:schemeClr val="bg1"/>
                </a:solidFill>
              </a:rPr>
              <a:t>Philippians 1.1-11:  Paul was confident that God would ensure the Philippians continued to do the work of the gospel mission in partnership with Paul.</a:t>
            </a:r>
          </a:p>
          <a:p>
            <a:pPr lvl="0"/>
            <a:endParaRPr lang="en-US" sz="3200" dirty="0">
              <a:solidFill>
                <a:schemeClr val="bg1"/>
              </a:solidFill>
            </a:endParaRPr>
          </a:p>
          <a:p>
            <a:pPr lvl="0"/>
            <a:r>
              <a:rPr lang="en-US" sz="3200" dirty="0" smtClean="0">
                <a:solidFill>
                  <a:schemeClr val="bg1"/>
                </a:solidFill>
              </a:rPr>
              <a:t>1.12:  Assurance Paul’s imprisonment resulted in </a:t>
            </a:r>
          </a:p>
          <a:p>
            <a:pPr lvl="0"/>
            <a:r>
              <a:rPr lang="en-US" sz="3200" dirty="0" smtClean="0">
                <a:solidFill>
                  <a:schemeClr val="bg1"/>
                </a:solidFill>
              </a:rPr>
              <a:t>advance [</a:t>
            </a:r>
            <a:r>
              <a:rPr lang="el-GR" sz="3200" dirty="0" smtClean="0">
                <a:solidFill>
                  <a:srgbClr val="FFFF00"/>
                </a:solidFill>
                <a:latin typeface="Times New Roman" panose="02020603050405020304" pitchFamily="18" charset="0"/>
                <a:cs typeface="Times New Roman" panose="02020603050405020304" pitchFamily="18" charset="0"/>
              </a:rPr>
              <a:t>προκοπή</a:t>
            </a:r>
            <a:r>
              <a:rPr lang="en-US" sz="3200" dirty="0" smtClean="0">
                <a:solidFill>
                  <a:schemeClr val="bg1"/>
                </a:solidFill>
              </a:rPr>
              <a:t>] of the gospel mission.</a:t>
            </a:r>
          </a:p>
          <a:p>
            <a:pPr lvl="0"/>
            <a:endParaRPr lang="en-US" sz="3200" dirty="0">
              <a:solidFill>
                <a:schemeClr val="bg1"/>
              </a:solidFill>
            </a:endParaRPr>
          </a:p>
          <a:p>
            <a:pPr lvl="0"/>
            <a:r>
              <a:rPr lang="en-US" sz="3200" dirty="0" smtClean="0">
                <a:solidFill>
                  <a:schemeClr val="bg1"/>
                </a:solidFill>
              </a:rPr>
              <a:t>1.25-26:  Assurance Paul’s release will result in </a:t>
            </a:r>
          </a:p>
          <a:p>
            <a:pPr lvl="0"/>
            <a:r>
              <a:rPr lang="en-US" sz="3200" dirty="0" smtClean="0">
                <a:solidFill>
                  <a:schemeClr val="bg1"/>
                </a:solidFill>
              </a:rPr>
              <a:t>advance </a:t>
            </a:r>
            <a:r>
              <a:rPr lang="en-US" sz="3200" dirty="0">
                <a:solidFill>
                  <a:schemeClr val="bg1"/>
                </a:solidFill>
              </a:rPr>
              <a:t>[</a:t>
            </a:r>
            <a:r>
              <a:rPr lang="el-GR" sz="3200" dirty="0">
                <a:solidFill>
                  <a:srgbClr val="FFFF00"/>
                </a:solidFill>
                <a:latin typeface="Times New Roman" panose="02020603050405020304" pitchFamily="18" charset="0"/>
                <a:cs typeface="Times New Roman" panose="02020603050405020304" pitchFamily="18" charset="0"/>
              </a:rPr>
              <a:t>προκοπή</a:t>
            </a:r>
            <a:r>
              <a:rPr lang="en-US" sz="3200" dirty="0">
                <a:solidFill>
                  <a:schemeClr val="bg1"/>
                </a:solidFill>
              </a:rPr>
              <a:t>] </a:t>
            </a:r>
            <a:r>
              <a:rPr lang="en-US" sz="3200" dirty="0" smtClean="0">
                <a:solidFill>
                  <a:schemeClr val="bg1"/>
                </a:solidFill>
              </a:rPr>
              <a:t>in their faith and mission.</a:t>
            </a:r>
            <a:endParaRPr lang="en-US" sz="3200" dirty="0">
              <a:solidFill>
                <a:schemeClr val="bg1"/>
              </a:solidFill>
            </a:endParaRPr>
          </a:p>
        </p:txBody>
      </p:sp>
    </p:spTree>
    <p:extLst>
      <p:ext uri="{BB962C8B-B14F-4D97-AF65-F5344CB8AC3E}">
        <p14:creationId xmlns:p14="http://schemas.microsoft.com/office/powerpoint/2010/main" val="339176969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4775"/>
            <a:ext cx="9144000" cy="6080798"/>
          </a:xfrm>
          <a:prstGeom prst="rect">
            <a:avLst/>
          </a:prstGeom>
        </p:spPr>
      </p:pic>
      <p:sp>
        <p:nvSpPr>
          <p:cNvPr id="5" name="TextBox 4"/>
          <p:cNvSpPr txBox="1"/>
          <p:nvPr/>
        </p:nvSpPr>
        <p:spPr>
          <a:xfrm>
            <a:off x="0" y="0"/>
            <a:ext cx="9144000" cy="584775"/>
          </a:xfrm>
          <a:prstGeom prst="rect">
            <a:avLst/>
          </a:prstGeom>
          <a:solidFill>
            <a:schemeClr val="accent1">
              <a:lumMod val="75000"/>
            </a:schemeClr>
          </a:solidFill>
        </p:spPr>
        <p:txBody>
          <a:bodyPr wrap="square" rtlCol="0">
            <a:spAutoFit/>
          </a:bodyPr>
          <a:lstStyle/>
          <a:p>
            <a:r>
              <a:rPr lang="en-US" sz="3200" b="1" dirty="0" smtClean="0">
                <a:solidFill>
                  <a:schemeClr val="bg1"/>
                </a:solidFill>
              </a:rPr>
              <a:t>Philippians 1.18b-26</a:t>
            </a:r>
            <a:endParaRPr lang="en-US" sz="3200" b="1" dirty="0">
              <a:solidFill>
                <a:schemeClr val="bg1"/>
              </a:solidFill>
            </a:endParaRPr>
          </a:p>
        </p:txBody>
      </p:sp>
      <p:sp>
        <p:nvSpPr>
          <p:cNvPr id="6" name="TextBox 5"/>
          <p:cNvSpPr txBox="1"/>
          <p:nvPr/>
        </p:nvSpPr>
        <p:spPr>
          <a:xfrm>
            <a:off x="0" y="6365557"/>
            <a:ext cx="9144000" cy="492443"/>
          </a:xfrm>
          <a:prstGeom prst="rect">
            <a:avLst/>
          </a:prstGeom>
          <a:solidFill>
            <a:schemeClr val="accent1">
              <a:lumMod val="75000"/>
            </a:schemeClr>
          </a:solidFill>
        </p:spPr>
        <p:txBody>
          <a:bodyPr wrap="square" rtlCol="0">
            <a:spAutoFit/>
          </a:bodyPr>
          <a:lstStyle/>
          <a:p>
            <a:pPr algn="r"/>
            <a:r>
              <a:rPr lang="en-US" sz="2600" b="1" dirty="0" smtClean="0">
                <a:solidFill>
                  <a:schemeClr val="bg1"/>
                </a:solidFill>
              </a:rPr>
              <a:t>Theater in Philippi  /  Photo ©2012 Todd Bolen / BiblePlaces.com</a:t>
            </a:r>
            <a:endParaRPr lang="en-US" sz="2600" b="1" dirty="0">
              <a:solidFill>
                <a:schemeClr val="bg1"/>
              </a:solidFill>
            </a:endParaRPr>
          </a:p>
        </p:txBody>
      </p:sp>
    </p:spTree>
    <p:extLst>
      <p:ext uri="{BB962C8B-B14F-4D97-AF65-F5344CB8AC3E}">
        <p14:creationId xmlns:p14="http://schemas.microsoft.com/office/powerpoint/2010/main" val="170673157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77202"/>
            <a:ext cx="9144000" cy="6080798"/>
          </a:xfrm>
          <a:prstGeom prst="rect">
            <a:avLst/>
          </a:prstGeom>
        </p:spPr>
      </p:pic>
      <p:sp>
        <p:nvSpPr>
          <p:cNvPr id="5" name="TextBox 4"/>
          <p:cNvSpPr txBox="1"/>
          <p:nvPr/>
        </p:nvSpPr>
        <p:spPr>
          <a:xfrm>
            <a:off x="0" y="0"/>
            <a:ext cx="9144000" cy="3539430"/>
          </a:xfrm>
          <a:prstGeom prst="rect">
            <a:avLst/>
          </a:prstGeom>
          <a:solidFill>
            <a:schemeClr val="accent1">
              <a:lumMod val="75000"/>
            </a:schemeClr>
          </a:solidFill>
        </p:spPr>
        <p:txBody>
          <a:bodyPr wrap="square" rtlCol="0">
            <a:spAutoFit/>
          </a:bodyPr>
          <a:lstStyle/>
          <a:p>
            <a:r>
              <a:rPr lang="en-US" sz="3200" dirty="0" smtClean="0">
                <a:solidFill>
                  <a:schemeClr val="bg1"/>
                </a:solidFill>
              </a:rPr>
              <a:t>Philippians 1.18b-20 NET:  Yes, and </a:t>
            </a:r>
            <a:r>
              <a:rPr lang="en-US" sz="3200" b="1" u="sng" dirty="0" smtClean="0">
                <a:solidFill>
                  <a:srgbClr val="FFFF00"/>
                </a:solidFill>
              </a:rPr>
              <a:t>I will continue to rejoice, for I know that this will turn out for my deliverance</a:t>
            </a:r>
            <a:r>
              <a:rPr lang="en-US" sz="3200" dirty="0" smtClean="0">
                <a:solidFill>
                  <a:schemeClr val="bg1"/>
                </a:solidFill>
              </a:rPr>
              <a:t> through your prayers and the help of the Spirit of Jesus Christ.  My confident hope is that I will in no way be ashamed but that with complete boldness, even now as always, Christ will be exalted in my body, whether I live or die.</a:t>
            </a:r>
            <a:endParaRPr lang="en-US" sz="3200" dirty="0">
              <a:solidFill>
                <a:schemeClr val="bg1"/>
              </a:solidFill>
            </a:endParaRPr>
          </a:p>
        </p:txBody>
      </p:sp>
    </p:spTree>
    <p:extLst>
      <p:ext uri="{BB962C8B-B14F-4D97-AF65-F5344CB8AC3E}">
        <p14:creationId xmlns:p14="http://schemas.microsoft.com/office/powerpoint/2010/main" val="184901056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77202"/>
            <a:ext cx="9144000" cy="6080798"/>
          </a:xfrm>
          <a:prstGeom prst="rect">
            <a:avLst/>
          </a:prstGeom>
        </p:spPr>
      </p:pic>
      <p:sp>
        <p:nvSpPr>
          <p:cNvPr id="5" name="TextBox 4"/>
          <p:cNvSpPr txBox="1"/>
          <p:nvPr/>
        </p:nvSpPr>
        <p:spPr>
          <a:xfrm>
            <a:off x="0" y="0"/>
            <a:ext cx="9144000" cy="3539430"/>
          </a:xfrm>
          <a:prstGeom prst="rect">
            <a:avLst/>
          </a:prstGeom>
          <a:solidFill>
            <a:schemeClr val="accent1">
              <a:lumMod val="75000"/>
            </a:schemeClr>
          </a:solidFill>
        </p:spPr>
        <p:txBody>
          <a:bodyPr wrap="square" rtlCol="0">
            <a:spAutoFit/>
          </a:bodyPr>
          <a:lstStyle/>
          <a:p>
            <a:r>
              <a:rPr lang="en-US" sz="3200" dirty="0" smtClean="0">
                <a:solidFill>
                  <a:schemeClr val="bg1"/>
                </a:solidFill>
              </a:rPr>
              <a:t>Philippians 1.18b-20 NET:  Yes, and I will continue to rejoice, for I know that this will turn out for my deliverance through your prayers and the help of the Spirit of Jesus Christ.  </a:t>
            </a:r>
            <a:r>
              <a:rPr lang="en-US" sz="3200" b="1" i="1" dirty="0" smtClean="0">
                <a:solidFill>
                  <a:srgbClr val="FFFF00"/>
                </a:solidFill>
              </a:rPr>
              <a:t>[according to] </a:t>
            </a:r>
            <a:r>
              <a:rPr lang="en-US" sz="3200" dirty="0" smtClean="0">
                <a:solidFill>
                  <a:schemeClr val="bg1"/>
                </a:solidFill>
              </a:rPr>
              <a:t>My confident hope </a:t>
            </a:r>
            <a:r>
              <a:rPr lang="en-US" sz="3200" b="1" i="1" dirty="0" smtClean="0">
                <a:solidFill>
                  <a:srgbClr val="FFFF00"/>
                </a:solidFill>
              </a:rPr>
              <a:t>[which] </a:t>
            </a:r>
            <a:r>
              <a:rPr lang="en-US" sz="3200" dirty="0" smtClean="0">
                <a:solidFill>
                  <a:schemeClr val="bg1"/>
                </a:solidFill>
              </a:rPr>
              <a:t>is </a:t>
            </a:r>
            <a:r>
              <a:rPr lang="en-US" sz="3200" dirty="0" smtClean="0">
                <a:solidFill>
                  <a:schemeClr val="bg1"/>
                </a:solidFill>
              </a:rPr>
              <a:t>that I will in no way be ashamed but that with complete boldness, even now as always, Christ will be exalted in my body, whether I live or die.</a:t>
            </a:r>
          </a:p>
        </p:txBody>
      </p:sp>
      <p:sp>
        <p:nvSpPr>
          <p:cNvPr id="2" name="Multiply 1"/>
          <p:cNvSpPr/>
          <p:nvPr/>
        </p:nvSpPr>
        <p:spPr>
          <a:xfrm>
            <a:off x="3296992" y="1698882"/>
            <a:ext cx="283335" cy="34773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69916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77202"/>
            <a:ext cx="9144000" cy="6080798"/>
          </a:xfrm>
          <a:prstGeom prst="rect">
            <a:avLst/>
          </a:prstGeom>
        </p:spPr>
      </p:pic>
      <p:sp>
        <p:nvSpPr>
          <p:cNvPr id="5" name="TextBox 4"/>
          <p:cNvSpPr txBox="1"/>
          <p:nvPr/>
        </p:nvSpPr>
        <p:spPr>
          <a:xfrm>
            <a:off x="0" y="0"/>
            <a:ext cx="9144000" cy="3539430"/>
          </a:xfrm>
          <a:prstGeom prst="rect">
            <a:avLst/>
          </a:prstGeom>
          <a:solidFill>
            <a:schemeClr val="accent1">
              <a:lumMod val="75000"/>
            </a:schemeClr>
          </a:solidFill>
        </p:spPr>
        <p:txBody>
          <a:bodyPr wrap="square" rtlCol="0">
            <a:spAutoFit/>
          </a:bodyPr>
          <a:lstStyle/>
          <a:p>
            <a:r>
              <a:rPr lang="en-US" sz="3200" dirty="0" smtClean="0">
                <a:solidFill>
                  <a:schemeClr val="bg1"/>
                </a:solidFill>
              </a:rPr>
              <a:t>Philippians 1.18b-20 NET:  Yes, and I will continue to rejoice, for I know that this will turn out for my deliverance through your prayers and the help of the Spirit of Jesus Christ </a:t>
            </a:r>
            <a:r>
              <a:rPr lang="en-US" sz="3200" i="1" dirty="0" smtClean="0">
                <a:solidFill>
                  <a:schemeClr val="bg1"/>
                </a:solidFill>
              </a:rPr>
              <a:t>[according to] </a:t>
            </a:r>
            <a:r>
              <a:rPr lang="en-US" sz="3200" dirty="0" smtClean="0">
                <a:solidFill>
                  <a:schemeClr val="bg1"/>
                </a:solidFill>
              </a:rPr>
              <a:t>My confident hope </a:t>
            </a:r>
            <a:r>
              <a:rPr lang="en-US" sz="3200" i="1" dirty="0" smtClean="0">
                <a:solidFill>
                  <a:schemeClr val="bg1"/>
                </a:solidFill>
              </a:rPr>
              <a:t>[which] </a:t>
            </a:r>
            <a:r>
              <a:rPr lang="en-US" sz="3200" dirty="0" smtClean="0">
                <a:solidFill>
                  <a:schemeClr val="bg1"/>
                </a:solidFill>
              </a:rPr>
              <a:t>is </a:t>
            </a:r>
            <a:r>
              <a:rPr lang="en-US" sz="3200" dirty="0" smtClean="0">
                <a:solidFill>
                  <a:schemeClr val="bg1"/>
                </a:solidFill>
              </a:rPr>
              <a:t>that </a:t>
            </a:r>
            <a:r>
              <a:rPr lang="en-US" sz="3200" b="1" u="sng" dirty="0" smtClean="0">
                <a:solidFill>
                  <a:srgbClr val="FFFF00"/>
                </a:solidFill>
              </a:rPr>
              <a:t>I will in no way be ashamed</a:t>
            </a:r>
            <a:r>
              <a:rPr lang="en-US" sz="3200" dirty="0" smtClean="0">
                <a:solidFill>
                  <a:schemeClr val="bg1"/>
                </a:solidFill>
              </a:rPr>
              <a:t> but that with complete boldness, even now as always, Christ will be exalted in my body, whether I live or die.</a:t>
            </a:r>
          </a:p>
        </p:txBody>
      </p:sp>
    </p:spTree>
    <p:extLst>
      <p:ext uri="{BB962C8B-B14F-4D97-AF65-F5344CB8AC3E}">
        <p14:creationId xmlns:p14="http://schemas.microsoft.com/office/powerpoint/2010/main" val="410256777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77202"/>
            <a:ext cx="9144000" cy="6080798"/>
          </a:xfrm>
          <a:prstGeom prst="rect">
            <a:avLst/>
          </a:prstGeom>
        </p:spPr>
      </p:pic>
      <p:sp>
        <p:nvSpPr>
          <p:cNvPr id="5" name="TextBox 4"/>
          <p:cNvSpPr txBox="1"/>
          <p:nvPr/>
        </p:nvSpPr>
        <p:spPr>
          <a:xfrm>
            <a:off x="0" y="0"/>
            <a:ext cx="9144000" cy="3539430"/>
          </a:xfrm>
          <a:prstGeom prst="rect">
            <a:avLst/>
          </a:prstGeom>
          <a:solidFill>
            <a:schemeClr val="accent1">
              <a:lumMod val="75000"/>
            </a:schemeClr>
          </a:solidFill>
        </p:spPr>
        <p:txBody>
          <a:bodyPr wrap="square" rtlCol="0">
            <a:spAutoFit/>
          </a:bodyPr>
          <a:lstStyle/>
          <a:p>
            <a:r>
              <a:rPr lang="en-US" sz="3200" dirty="0" smtClean="0">
                <a:solidFill>
                  <a:schemeClr val="bg1"/>
                </a:solidFill>
              </a:rPr>
              <a:t>Philippians 1.18b-20 NET:  Yes, and I will continue to rejoice, for I know that this will turn out for my deliverance through your prayers and the help of the Spirit of Jesus Christ </a:t>
            </a:r>
            <a:r>
              <a:rPr lang="en-US" sz="3200" i="1" dirty="0" smtClean="0">
                <a:solidFill>
                  <a:schemeClr val="bg1"/>
                </a:solidFill>
              </a:rPr>
              <a:t>[according to] </a:t>
            </a:r>
            <a:r>
              <a:rPr lang="en-US" sz="3200" dirty="0" smtClean="0">
                <a:solidFill>
                  <a:schemeClr val="bg1"/>
                </a:solidFill>
              </a:rPr>
              <a:t>My confident hope </a:t>
            </a:r>
            <a:r>
              <a:rPr lang="en-US" sz="3200" i="1" dirty="0" smtClean="0">
                <a:solidFill>
                  <a:schemeClr val="bg1"/>
                </a:solidFill>
              </a:rPr>
              <a:t>[which] </a:t>
            </a:r>
            <a:r>
              <a:rPr lang="en-US" sz="3200" dirty="0" smtClean="0">
                <a:solidFill>
                  <a:schemeClr val="bg1"/>
                </a:solidFill>
              </a:rPr>
              <a:t>is </a:t>
            </a:r>
            <a:r>
              <a:rPr lang="en-US" sz="3200" dirty="0" smtClean="0">
                <a:solidFill>
                  <a:schemeClr val="bg1"/>
                </a:solidFill>
              </a:rPr>
              <a:t>that I will in no way be ashamed but that </a:t>
            </a:r>
            <a:r>
              <a:rPr lang="en-US" sz="3200" b="1" u="sng" dirty="0" smtClean="0">
                <a:solidFill>
                  <a:srgbClr val="FFFF00"/>
                </a:solidFill>
              </a:rPr>
              <a:t>with complete boldness, even now as always, Christ will be exalted in my body</a:t>
            </a:r>
            <a:r>
              <a:rPr lang="en-US" sz="3200" dirty="0" smtClean="0">
                <a:solidFill>
                  <a:schemeClr val="bg1"/>
                </a:solidFill>
              </a:rPr>
              <a:t>, whether I live or die.</a:t>
            </a:r>
          </a:p>
        </p:txBody>
      </p:sp>
    </p:spTree>
    <p:extLst>
      <p:ext uri="{BB962C8B-B14F-4D97-AF65-F5344CB8AC3E}">
        <p14:creationId xmlns:p14="http://schemas.microsoft.com/office/powerpoint/2010/main" val="296421245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77202"/>
            <a:ext cx="9144000" cy="6080798"/>
          </a:xfrm>
          <a:prstGeom prst="rect">
            <a:avLst/>
          </a:prstGeom>
        </p:spPr>
      </p:pic>
      <p:sp>
        <p:nvSpPr>
          <p:cNvPr id="5" name="TextBox 4"/>
          <p:cNvSpPr txBox="1"/>
          <p:nvPr/>
        </p:nvSpPr>
        <p:spPr>
          <a:xfrm>
            <a:off x="0" y="0"/>
            <a:ext cx="9144000" cy="3539430"/>
          </a:xfrm>
          <a:prstGeom prst="rect">
            <a:avLst/>
          </a:prstGeom>
          <a:solidFill>
            <a:schemeClr val="accent1">
              <a:lumMod val="75000"/>
            </a:schemeClr>
          </a:solidFill>
        </p:spPr>
        <p:txBody>
          <a:bodyPr wrap="square" rtlCol="0">
            <a:spAutoFit/>
          </a:bodyPr>
          <a:lstStyle/>
          <a:p>
            <a:r>
              <a:rPr lang="en-US" sz="3200" dirty="0" smtClean="0">
                <a:solidFill>
                  <a:schemeClr val="bg1"/>
                </a:solidFill>
              </a:rPr>
              <a:t>Philippians 1.18b-20 NET:  Yes, and I will continue to rejoice, for I know that this will turn out for my deliverance through your prayers and the help of the Spirit of Jesus Christ </a:t>
            </a:r>
            <a:r>
              <a:rPr lang="en-US" sz="3200" i="1" dirty="0" smtClean="0">
                <a:solidFill>
                  <a:schemeClr val="bg1"/>
                </a:solidFill>
              </a:rPr>
              <a:t>[according to] </a:t>
            </a:r>
            <a:r>
              <a:rPr lang="en-US" sz="3200" dirty="0" smtClean="0">
                <a:solidFill>
                  <a:schemeClr val="bg1"/>
                </a:solidFill>
              </a:rPr>
              <a:t>My confident hope </a:t>
            </a:r>
            <a:r>
              <a:rPr lang="en-US" sz="3200" i="1" dirty="0" smtClean="0">
                <a:solidFill>
                  <a:schemeClr val="bg1"/>
                </a:solidFill>
              </a:rPr>
              <a:t>[which] </a:t>
            </a:r>
            <a:r>
              <a:rPr lang="en-US" sz="3200" dirty="0" smtClean="0">
                <a:solidFill>
                  <a:schemeClr val="bg1"/>
                </a:solidFill>
              </a:rPr>
              <a:t>is </a:t>
            </a:r>
            <a:r>
              <a:rPr lang="en-US" sz="3200" dirty="0" smtClean="0">
                <a:solidFill>
                  <a:schemeClr val="bg1"/>
                </a:solidFill>
              </a:rPr>
              <a:t>that I will in no way be ashamed but that with complete boldness, even now as always, Christ will be exalted in my body, </a:t>
            </a:r>
            <a:r>
              <a:rPr lang="en-US" sz="3200" b="1" u="sng" dirty="0" smtClean="0">
                <a:solidFill>
                  <a:srgbClr val="FFFF00"/>
                </a:solidFill>
              </a:rPr>
              <a:t>whether I live or die</a:t>
            </a:r>
            <a:r>
              <a:rPr lang="en-US" sz="3200" dirty="0" smtClean="0">
                <a:solidFill>
                  <a:schemeClr val="bg1"/>
                </a:solidFill>
              </a:rPr>
              <a:t>.</a:t>
            </a:r>
          </a:p>
        </p:txBody>
      </p:sp>
    </p:spTree>
    <p:extLst>
      <p:ext uri="{BB962C8B-B14F-4D97-AF65-F5344CB8AC3E}">
        <p14:creationId xmlns:p14="http://schemas.microsoft.com/office/powerpoint/2010/main" val="52469800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77202"/>
            <a:ext cx="9144000" cy="6080798"/>
          </a:xfrm>
          <a:prstGeom prst="rect">
            <a:avLst/>
          </a:prstGeom>
        </p:spPr>
      </p:pic>
      <p:sp>
        <p:nvSpPr>
          <p:cNvPr id="5" name="TextBox 4"/>
          <p:cNvSpPr txBox="1"/>
          <p:nvPr/>
        </p:nvSpPr>
        <p:spPr>
          <a:xfrm>
            <a:off x="0" y="0"/>
            <a:ext cx="9144000" cy="3539430"/>
          </a:xfrm>
          <a:prstGeom prst="rect">
            <a:avLst/>
          </a:prstGeom>
          <a:solidFill>
            <a:schemeClr val="accent1">
              <a:lumMod val="75000"/>
            </a:schemeClr>
          </a:solidFill>
        </p:spPr>
        <p:txBody>
          <a:bodyPr wrap="square" rtlCol="0">
            <a:spAutoFit/>
          </a:bodyPr>
          <a:lstStyle/>
          <a:p>
            <a:r>
              <a:rPr lang="en-US" sz="3200" dirty="0" smtClean="0">
                <a:solidFill>
                  <a:schemeClr val="bg1"/>
                </a:solidFill>
              </a:rPr>
              <a:t>Philippians 1.18b-20 NET:  Yes, and I will continue to rejoice, for I know that this will turn out for my deliverance </a:t>
            </a:r>
            <a:r>
              <a:rPr lang="en-US" sz="3200" b="1" u="sng" dirty="0" smtClean="0">
                <a:solidFill>
                  <a:srgbClr val="FFFF00"/>
                </a:solidFill>
              </a:rPr>
              <a:t>through your prayers and the help of the Spirit of Jesus Christ</a:t>
            </a:r>
            <a:r>
              <a:rPr lang="en-US" sz="3200" dirty="0" smtClean="0">
                <a:solidFill>
                  <a:schemeClr val="bg1"/>
                </a:solidFill>
              </a:rPr>
              <a:t> </a:t>
            </a:r>
            <a:r>
              <a:rPr lang="en-US" sz="3200" i="1" dirty="0" smtClean="0">
                <a:solidFill>
                  <a:schemeClr val="bg1"/>
                </a:solidFill>
              </a:rPr>
              <a:t>[according to] </a:t>
            </a:r>
            <a:r>
              <a:rPr lang="en-US" sz="3200" dirty="0" smtClean="0">
                <a:solidFill>
                  <a:schemeClr val="bg1"/>
                </a:solidFill>
              </a:rPr>
              <a:t>My confident hope </a:t>
            </a:r>
            <a:r>
              <a:rPr lang="en-US" sz="3200" i="1" dirty="0" smtClean="0">
                <a:solidFill>
                  <a:schemeClr val="bg1"/>
                </a:solidFill>
              </a:rPr>
              <a:t>[which] </a:t>
            </a:r>
            <a:r>
              <a:rPr lang="en-US" sz="3200" dirty="0" smtClean="0">
                <a:solidFill>
                  <a:schemeClr val="bg1"/>
                </a:solidFill>
              </a:rPr>
              <a:t>is </a:t>
            </a:r>
            <a:r>
              <a:rPr lang="en-US" sz="3200" dirty="0" smtClean="0">
                <a:solidFill>
                  <a:schemeClr val="bg1"/>
                </a:solidFill>
              </a:rPr>
              <a:t>that I will in no way be ashamed but that with complete boldness, even now as always, Christ will be exalted in my body, whether I live or die.</a:t>
            </a:r>
          </a:p>
        </p:txBody>
      </p:sp>
    </p:spTree>
    <p:extLst>
      <p:ext uri="{BB962C8B-B14F-4D97-AF65-F5344CB8AC3E}">
        <p14:creationId xmlns:p14="http://schemas.microsoft.com/office/powerpoint/2010/main" val="344215056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77202"/>
            <a:ext cx="9144000" cy="6080798"/>
          </a:xfrm>
          <a:prstGeom prst="rect">
            <a:avLst/>
          </a:prstGeom>
        </p:spPr>
      </p:pic>
      <p:sp>
        <p:nvSpPr>
          <p:cNvPr id="5" name="TextBox 4"/>
          <p:cNvSpPr txBox="1"/>
          <p:nvPr/>
        </p:nvSpPr>
        <p:spPr>
          <a:xfrm>
            <a:off x="0" y="0"/>
            <a:ext cx="9144000" cy="3539430"/>
          </a:xfrm>
          <a:prstGeom prst="rect">
            <a:avLst/>
          </a:prstGeom>
          <a:solidFill>
            <a:schemeClr val="accent1">
              <a:lumMod val="75000"/>
            </a:schemeClr>
          </a:solidFill>
        </p:spPr>
        <p:txBody>
          <a:bodyPr wrap="square" rtlCol="0">
            <a:spAutoFit/>
          </a:bodyPr>
          <a:lstStyle/>
          <a:p>
            <a:r>
              <a:rPr lang="en-US" sz="3200" dirty="0" smtClean="0">
                <a:solidFill>
                  <a:schemeClr val="bg1"/>
                </a:solidFill>
              </a:rPr>
              <a:t>Philippians 1.18b-20 NET:  Yes, and I will continue to rejoice, for I know that this will turn out for my deliverance through your prayers and the help of the Spirit of Jesus Christ.  My confident hope is that I will in no way be ashamed but that with complete boldness, even now as always, Christ will be exalted in my body, whether I live or die.</a:t>
            </a:r>
            <a:endParaRPr lang="en-US" sz="3200" dirty="0">
              <a:solidFill>
                <a:schemeClr val="bg1"/>
              </a:solidFill>
            </a:endParaRPr>
          </a:p>
        </p:txBody>
      </p:sp>
    </p:spTree>
    <p:extLst>
      <p:ext uri="{BB962C8B-B14F-4D97-AF65-F5344CB8AC3E}">
        <p14:creationId xmlns:p14="http://schemas.microsoft.com/office/powerpoint/2010/main" val="133451164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77202"/>
            <a:ext cx="9144000" cy="6080798"/>
          </a:xfrm>
          <a:prstGeom prst="rect">
            <a:avLst/>
          </a:prstGeom>
        </p:spPr>
      </p:pic>
      <p:sp>
        <p:nvSpPr>
          <p:cNvPr id="5" name="TextBox 4"/>
          <p:cNvSpPr txBox="1"/>
          <p:nvPr/>
        </p:nvSpPr>
        <p:spPr>
          <a:xfrm>
            <a:off x="0" y="0"/>
            <a:ext cx="7364627" cy="6986528"/>
          </a:xfrm>
          <a:prstGeom prst="rect">
            <a:avLst/>
          </a:prstGeom>
          <a:solidFill>
            <a:schemeClr val="accent1">
              <a:lumMod val="75000"/>
            </a:schemeClr>
          </a:solidFill>
        </p:spPr>
        <p:txBody>
          <a:bodyPr wrap="square" rtlCol="0">
            <a:spAutoFit/>
          </a:bodyPr>
          <a:lstStyle/>
          <a:p>
            <a:r>
              <a:rPr lang="en-US" sz="3200" dirty="0" smtClean="0">
                <a:solidFill>
                  <a:schemeClr val="bg1"/>
                </a:solidFill>
              </a:rPr>
              <a:t>Philippians 1.21-26 NET:  </a:t>
            </a:r>
            <a:r>
              <a:rPr lang="en-US" sz="3200" b="1" u="sng" dirty="0" smtClean="0">
                <a:solidFill>
                  <a:srgbClr val="FFFF00"/>
                </a:solidFill>
              </a:rPr>
              <a:t>For</a:t>
            </a:r>
            <a:r>
              <a:rPr lang="en-US" sz="3200" u="sng" dirty="0" smtClean="0">
                <a:solidFill>
                  <a:schemeClr val="bg1"/>
                </a:solidFill>
              </a:rPr>
              <a:t> </a:t>
            </a:r>
            <a:r>
              <a:rPr lang="en-US" sz="3200" b="1" u="sng" dirty="0" smtClean="0">
                <a:solidFill>
                  <a:srgbClr val="FFFF00"/>
                </a:solidFill>
              </a:rPr>
              <a:t>to me, living is Christ and dying is gain.</a:t>
            </a:r>
            <a:r>
              <a:rPr lang="en-US" sz="3200" b="1" dirty="0" smtClean="0">
                <a:solidFill>
                  <a:srgbClr val="FFFF00"/>
                </a:solidFill>
              </a:rPr>
              <a:t>  </a:t>
            </a:r>
            <a:r>
              <a:rPr lang="en-US" sz="3200" dirty="0" smtClean="0">
                <a:solidFill>
                  <a:schemeClr val="bg1"/>
                </a:solidFill>
              </a:rPr>
              <a:t>Now if I am to go on living in the body, this will mean productive work for me, yet I don't know which I prefer:  I feel torn between the two, because I have a desire to depart and be with Christ, which is better by far, but it is more vital for your sake that I remain in the body.  And since I am sure of this, I know that I will remain and continue with all of you for the sake of your progress and joy in the faith, so that what you can be proud of may increase because of me in Christ Jesus, when I come back to you.</a:t>
            </a:r>
            <a:endParaRPr lang="en-US" sz="3200" dirty="0">
              <a:solidFill>
                <a:schemeClr val="bg1"/>
              </a:solidFill>
            </a:endParaRPr>
          </a:p>
        </p:txBody>
      </p:sp>
    </p:spTree>
    <p:extLst>
      <p:ext uri="{BB962C8B-B14F-4D97-AF65-F5344CB8AC3E}">
        <p14:creationId xmlns:p14="http://schemas.microsoft.com/office/powerpoint/2010/main" val="257663136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250</TotalTime>
  <Words>1545</Words>
  <Application>Microsoft Office PowerPoint</Application>
  <PresentationFormat>On-screen Show (4:3)</PresentationFormat>
  <Paragraphs>39</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Groben</dc:creator>
  <cp:lastModifiedBy>William Groben</cp:lastModifiedBy>
  <cp:revision>17</cp:revision>
  <dcterms:created xsi:type="dcterms:W3CDTF">2016-08-09T19:44:47Z</dcterms:created>
  <dcterms:modified xsi:type="dcterms:W3CDTF">2016-08-16T13:07:56Z</dcterms:modified>
</cp:coreProperties>
</file>